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iY/QO0NAN3SYqH3QLJWJFUoOTz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42E358-439C-46B3-B867-C798301E9896}">
  <a:tblStyle styleId="{5142E358-439C-46B3-B867-C798301E989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DD25A6C-EF5D-4663-9490-7FA048C2B7D7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FF7"/>
          </a:solidFill>
        </a:fill>
      </a:tcStyle>
    </a:wholeTbl>
    <a:band1H>
      <a:tcTxStyle/>
      <a:tcStyle>
        <a:fill>
          <a:solidFill>
            <a:srgbClr val="CADEEF"/>
          </a:solidFill>
        </a:fill>
      </a:tcStyle>
    </a:band1H>
    <a:band2H>
      <a:tcTxStyle/>
    </a:band2H>
    <a:band1V>
      <a:tcTxStyle/>
      <a:tcStyle>
        <a:fill>
          <a:solidFill>
            <a:srgbClr val="CADEEF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4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4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422275" y="1243013"/>
            <a:ext cx="5961063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30" name="Google Shape;230;p10:notes"/>
          <p:cNvSpPr txBox="1"/>
          <p:nvPr>
            <p:ph idx="12" type="sldNum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422275" y="1243013"/>
            <a:ext cx="5961063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422275" y="1243013"/>
            <a:ext cx="5961063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 txBox="1"/>
          <p:nvPr>
            <p:ph idx="12" type="sldNum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422275" y="1243013"/>
            <a:ext cx="5961063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 txBox="1"/>
          <p:nvPr>
            <p:ph idx="12" type="sldNum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422275" y="1243013"/>
            <a:ext cx="5961063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 txBox="1"/>
          <p:nvPr>
            <p:ph idx="12" type="sldNum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422275" y="1243013"/>
            <a:ext cx="5961063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 txBox="1"/>
          <p:nvPr>
            <p:ph idx="12" type="sldNum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422275" y="1243013"/>
            <a:ext cx="5961063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 txBox="1"/>
          <p:nvPr>
            <p:ph idx="12" type="sldNum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/>
          <p:nvPr>
            <p:ph idx="2" type="sldImg"/>
          </p:nvPr>
        </p:nvSpPr>
        <p:spPr>
          <a:xfrm>
            <a:off x="422275" y="1243013"/>
            <a:ext cx="5961063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 txBox="1"/>
          <p:nvPr>
            <p:ph idx="12" type="sldNum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/>
          <p:nvPr>
            <p:ph idx="2" type="sldImg"/>
          </p:nvPr>
        </p:nvSpPr>
        <p:spPr>
          <a:xfrm>
            <a:off x="422275" y="1243013"/>
            <a:ext cx="5961063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 txBox="1"/>
          <p:nvPr>
            <p:ph idx="12" type="sldNum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&amp; Sub Unit">
  <p:cSld name="1_Chapter &amp; Sub Uni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17" y="0"/>
            <a:ext cx="121703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8" name="Google Shape;3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5" Type="http://schemas.openxmlformats.org/officeDocument/2006/relationships/image" Target="../media/image40.png"/><Relationship Id="rId6" Type="http://schemas.openxmlformats.org/officeDocument/2006/relationships/image" Target="../media/image6.png"/><Relationship Id="rId7" Type="http://schemas.openxmlformats.org/officeDocument/2006/relationships/image" Target="../media/image26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://voice-verity.com/home" TargetMode="External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33.png"/><Relationship Id="rId5" Type="http://schemas.openxmlformats.org/officeDocument/2006/relationships/image" Target="../media/image19.png"/><Relationship Id="rId6" Type="http://schemas.openxmlformats.org/officeDocument/2006/relationships/image" Target="../media/image38.png"/><Relationship Id="rId7" Type="http://schemas.openxmlformats.org/officeDocument/2006/relationships/image" Target="../media/image34.jp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/>
          <p:nvPr/>
        </p:nvSpPr>
        <p:spPr>
          <a:xfrm>
            <a:off x="1578196" y="2461534"/>
            <a:ext cx="1201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b="0" i="0" lang="en-US" sz="2000" u="none" cap="none" strike="noStrike">
                <a:solidFill>
                  <a:srgbClr val="02BDB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 3.</a:t>
            </a:r>
            <a:endParaRPr b="0" i="0" sz="2000" u="none" cap="none" strike="noStrike">
              <a:solidFill>
                <a:srgbClr val="02BD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" name="Google Shape;99;p1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cap="flat" cmpd="sng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" name="Google Shape;100;p1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cap="flat" cmpd="sng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1"/>
          <p:cNvSpPr txBox="1"/>
          <p:nvPr/>
        </p:nvSpPr>
        <p:spPr>
          <a:xfrm>
            <a:off x="1918259" y="3150510"/>
            <a:ext cx="8355481" cy="894638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품질 평가 산출물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8877782" y="5474825"/>
            <a:ext cx="2891022" cy="748292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AI트랙 수도권 3반 8조</a:t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Voice Volice</a:t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 평가] FastViT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번호이(가) 표시된 사진&#10;&#10;자동 생성된 설명" id="234" name="Google Shape;23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6800" y="4680000"/>
            <a:ext cx="6120000" cy="179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361" y="2090867"/>
            <a:ext cx="957006" cy="957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10"/>
          <p:cNvCxnSpPr>
            <a:stCxn id="235" idx="3"/>
          </p:cNvCxnSpPr>
          <p:nvPr/>
        </p:nvCxnSpPr>
        <p:spPr>
          <a:xfrm>
            <a:off x="1289367" y="2569370"/>
            <a:ext cx="1191900" cy="0"/>
          </a:xfrm>
          <a:prstGeom prst="straightConnector1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37" name="Google Shape;23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567" y="2964562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다채로움이(가) 표시된 사진&#10;&#10;자동 생성된 설명" id="238" name="Google Shape;238;p10"/>
          <p:cNvPicPr preferRelativeResize="0"/>
          <p:nvPr/>
        </p:nvPicPr>
        <p:blipFill rotWithShape="1">
          <a:blip r:embed="rId7">
            <a:alphaModFix/>
          </a:blip>
          <a:srcRect b="0" l="0" r="60091" t="0"/>
          <a:stretch/>
        </p:blipFill>
        <p:spPr>
          <a:xfrm>
            <a:off x="2582561" y="1889426"/>
            <a:ext cx="2199504" cy="17999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10"/>
          <p:cNvCxnSpPr>
            <a:stCxn id="238" idx="3"/>
          </p:cNvCxnSpPr>
          <p:nvPr/>
        </p:nvCxnSpPr>
        <p:spPr>
          <a:xfrm>
            <a:off x="4782065" y="2789423"/>
            <a:ext cx="1293300" cy="3900"/>
          </a:xfrm>
          <a:prstGeom prst="straightConnector1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FastViT ] 3. Paper Review" id="240" name="Google Shape;240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75258" y="1270794"/>
            <a:ext cx="4087641" cy="30372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10"/>
          <p:cNvCxnSpPr/>
          <p:nvPr/>
        </p:nvCxnSpPr>
        <p:spPr>
          <a:xfrm>
            <a:off x="8597579" y="3777362"/>
            <a:ext cx="0" cy="890504"/>
          </a:xfrm>
          <a:prstGeom prst="straightConnector1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 평가] Project Abstract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798160" y="827543"/>
            <a:ext cx="0" cy="369557"/>
          </a:xfrm>
          <a:prstGeom prst="straightConnector1">
            <a:avLst/>
          </a:prstGeom>
          <a:noFill/>
          <a:ln cap="flat" cmpd="sng" w="57150">
            <a:solidFill>
              <a:srgbClr val="37B2A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2"/>
          <p:cNvSpPr txBox="1"/>
          <p:nvPr/>
        </p:nvSpPr>
        <p:spPr>
          <a:xfrm>
            <a:off x="755570" y="858084"/>
            <a:ext cx="10527060" cy="30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Abstract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945388" y="1258795"/>
            <a:ext cx="6290212" cy="30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과제명 : Deep Voice Detector API Service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076" y="2145491"/>
            <a:ext cx="3749064" cy="1388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945388" y="1659506"/>
            <a:ext cx="6290212" cy="30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5" name="Google Shape;115;p2"/>
          <p:cNvGrpSpPr/>
          <p:nvPr/>
        </p:nvGrpSpPr>
        <p:grpSpPr>
          <a:xfrm>
            <a:off x="1563076" y="3711545"/>
            <a:ext cx="5306794" cy="1486949"/>
            <a:chOff x="1563076" y="3711545"/>
            <a:chExt cx="7772400" cy="1810960"/>
          </a:xfrm>
        </p:grpSpPr>
        <p:pic>
          <p:nvPicPr>
            <p:cNvPr id="116" name="Google Shape;116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3076" y="3711545"/>
              <a:ext cx="7772400" cy="1810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"/>
            <p:cNvSpPr/>
            <p:nvPr/>
          </p:nvSpPr>
          <p:spPr>
            <a:xfrm>
              <a:off x="8414951" y="3711545"/>
              <a:ext cx="920525" cy="181096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8" name="Google Shape;11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43993" y="1659506"/>
            <a:ext cx="3504160" cy="443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 평가] Weekly Scrum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" name="Google Shape;126;p3"/>
          <p:cNvCxnSpPr/>
          <p:nvPr/>
        </p:nvCxnSpPr>
        <p:spPr>
          <a:xfrm>
            <a:off x="798160" y="827543"/>
            <a:ext cx="0" cy="369557"/>
          </a:xfrm>
          <a:prstGeom prst="straightConnector1">
            <a:avLst/>
          </a:prstGeom>
          <a:noFill/>
          <a:ln cap="flat" cmpd="sng" w="57150">
            <a:solidFill>
              <a:srgbClr val="37B2A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3"/>
          <p:cNvSpPr txBox="1"/>
          <p:nvPr/>
        </p:nvSpPr>
        <p:spPr>
          <a:xfrm>
            <a:off x="798160" y="858084"/>
            <a:ext cx="10527060" cy="30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Weekly Scrum(4주차)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8" name="Google Shape;128;p3"/>
          <p:cNvGraphicFramePr/>
          <p:nvPr/>
        </p:nvGraphicFramePr>
        <p:xfrm>
          <a:off x="696001" y="13703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{5142E358-439C-46B3-B867-C798301E9896}</a:tableStyleId>
              </a:tblPr>
              <a:tblGrid>
                <a:gridCol w="1670925"/>
                <a:gridCol w="3074200"/>
                <a:gridCol w="3074200"/>
                <a:gridCol w="3074200"/>
              </a:tblGrid>
              <a:tr h="407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분야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이번주 한 일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차주 계획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이슈 사항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91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Web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Preview 화면 구성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구독페이지 구성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API 대시보드 구성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게시판 디자인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내 구독 페이지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952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7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AI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Korean Deep Voice Dataset 구축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FastAPI GPU Model Server 구축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Deep Voice Classification Model 배포</a:t>
                      </a:r>
                      <a:b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(Vision Transformer)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FastViT 모델 학습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모델 학습 및 고도화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S3를 통한 음성파일 업로드 및 다운로드의 과정의 시간 단축 필요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백엔드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Preview 기능 구성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Web server &amp; Model server API 연동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카카오페이 결제 서비스 및 구독페이지 구성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API 기능 구현(화면구성)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게시판 기능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데이터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Korean Deep Voice Data 검수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보이스피싱 범죄 통계자료 조사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UI/UX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- 청소년 집단 데이터 생성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발표 및 자료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- 4주차 산출물 작성</a:t>
                      </a:r>
                      <a:endParaRPr sz="12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최종 발표 산출물 작성</a:t>
                      </a:r>
                      <a:endParaRPr sz="12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 평가] Project Progress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스크린샷, 라인, 도표이(가) 표시된 사진&#10;&#10;자동 생성된 설명" id="136" name="Google Shape;1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818709"/>
            <a:ext cx="10515600" cy="578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 평가] Project Progress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번호이(가) 표시된 사진&#10;&#10;자동 생성된 설명" id="144" name="Google Shape;1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061" y="834082"/>
            <a:ext cx="3155950" cy="2749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번호이(가) 표시된 사진&#10;&#10;자동 생성된 설명" id="145" name="Google Shape;14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061" y="3779215"/>
            <a:ext cx="3189740" cy="1707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번호이(가) 표시된 사진&#10;&#10;자동 생성된 설명" id="146" name="Google Shape;14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0289" y="834082"/>
            <a:ext cx="3159425" cy="2366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번호이(가) 표시된 사진&#10;&#10;자동 생성된 설명" id="147" name="Google Shape;14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67414" y="3429000"/>
            <a:ext cx="3189740" cy="1306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번호이(가) 표시된 사진&#10;&#10;자동 생성된 설명" id="148" name="Google Shape;148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67414" y="4964240"/>
            <a:ext cx="3189740" cy="1286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번호이(가) 표시된 사진&#10;&#10;자동 생성된 설명" id="149" name="Google Shape;149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35992" y="834082"/>
            <a:ext cx="3124520" cy="1286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 평가] Server &amp; API Flow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611" y="1639531"/>
            <a:ext cx="957006" cy="95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5">
            <a:alphaModFix/>
          </a:blip>
          <a:srcRect b="51764" l="27271" r="27871" t="14357"/>
          <a:stretch/>
        </p:blipFill>
        <p:spPr>
          <a:xfrm>
            <a:off x="1597901" y="1216177"/>
            <a:ext cx="1995949" cy="19020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6"/>
          <p:cNvCxnSpPr>
            <a:stCxn id="157" idx="3"/>
          </p:cNvCxnSpPr>
          <p:nvPr/>
        </p:nvCxnSpPr>
        <p:spPr>
          <a:xfrm>
            <a:off x="1177617" y="2118034"/>
            <a:ext cx="1191900" cy="0"/>
          </a:xfrm>
          <a:prstGeom prst="straightConnector1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60" name="Google Shape;16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8831" y="1514783"/>
            <a:ext cx="1143000" cy="120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6"/>
          <p:cNvGrpSpPr/>
          <p:nvPr/>
        </p:nvGrpSpPr>
        <p:grpSpPr>
          <a:xfrm>
            <a:off x="4791679" y="4275934"/>
            <a:ext cx="1037303" cy="1559481"/>
            <a:chOff x="5911277" y="1341820"/>
            <a:chExt cx="1037303" cy="1559481"/>
          </a:xfrm>
        </p:grpSpPr>
        <p:pic>
          <p:nvPicPr>
            <p:cNvPr id="162" name="Google Shape;162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11277" y="1341820"/>
              <a:ext cx="1037303" cy="1037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reamlining the Machine Learning Workflow with ONNX and ONNX Runtime | by  Tamanna | Medium" id="163" name="Google Shape;163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73009" y="2379123"/>
              <a:ext cx="513838" cy="5221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WS S3(feat. AWS S3 서비스란 무엇일까?) : 네이버 블로그" id="164" name="Google Shape;16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76134" y="3031562"/>
            <a:ext cx="2302399" cy="794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6"/>
          <p:cNvCxnSpPr>
            <a:endCxn id="160" idx="1"/>
          </p:cNvCxnSpPr>
          <p:nvPr/>
        </p:nvCxnSpPr>
        <p:spPr>
          <a:xfrm flipH="1" rot="10800000">
            <a:off x="3227731" y="2118033"/>
            <a:ext cx="1511100" cy="798300"/>
          </a:xfrm>
          <a:prstGeom prst="straightConnector1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6" name="Google Shape;166;p6"/>
          <p:cNvCxnSpPr>
            <a:stCxn id="160" idx="3"/>
            <a:endCxn id="164" idx="0"/>
          </p:cNvCxnSpPr>
          <p:nvPr/>
        </p:nvCxnSpPr>
        <p:spPr>
          <a:xfrm>
            <a:off x="5881831" y="2118033"/>
            <a:ext cx="1045500" cy="913500"/>
          </a:xfrm>
          <a:prstGeom prst="bentConnector2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7" name="Google Shape;167;p6"/>
          <p:cNvCxnSpPr>
            <a:stCxn id="164" idx="2"/>
            <a:endCxn id="162" idx="3"/>
          </p:cNvCxnSpPr>
          <p:nvPr/>
        </p:nvCxnSpPr>
        <p:spPr>
          <a:xfrm rot="5400000">
            <a:off x="5894134" y="3761338"/>
            <a:ext cx="968100" cy="1098300"/>
          </a:xfrm>
          <a:prstGeom prst="bentConnector2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8" name="Google Shape;168;p6"/>
          <p:cNvCxnSpPr/>
          <p:nvPr/>
        </p:nvCxnSpPr>
        <p:spPr>
          <a:xfrm>
            <a:off x="5457811" y="2721283"/>
            <a:ext cx="0" cy="1554651"/>
          </a:xfrm>
          <a:prstGeom prst="straightConnector1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9" name="Google Shape;169;p6"/>
          <p:cNvCxnSpPr/>
          <p:nvPr/>
        </p:nvCxnSpPr>
        <p:spPr>
          <a:xfrm>
            <a:off x="5162854" y="2721283"/>
            <a:ext cx="0" cy="1554651"/>
          </a:xfrm>
          <a:prstGeom prst="straightConnector1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170" name="Google Shape;170;p6"/>
          <p:cNvSpPr/>
          <p:nvPr/>
        </p:nvSpPr>
        <p:spPr>
          <a:xfrm>
            <a:off x="1173989" y="1710561"/>
            <a:ext cx="360000" cy="360000"/>
          </a:xfrm>
          <a:prstGeom prst="ellipse">
            <a:avLst/>
          </a:prstGeom>
          <a:solidFill>
            <a:srgbClr val="7D7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3388761" y="2859157"/>
            <a:ext cx="360000" cy="360000"/>
          </a:xfrm>
          <a:prstGeom prst="ellipse">
            <a:avLst/>
          </a:prstGeom>
          <a:solidFill>
            <a:srgbClr val="7D7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5881831" y="1710561"/>
            <a:ext cx="360000" cy="360000"/>
          </a:xfrm>
          <a:prstGeom prst="ellipse">
            <a:avLst/>
          </a:prstGeom>
          <a:solidFill>
            <a:srgbClr val="7D7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5519095" y="2705382"/>
            <a:ext cx="360000" cy="360000"/>
          </a:xfrm>
          <a:prstGeom prst="ellipse">
            <a:avLst/>
          </a:prstGeom>
          <a:solidFill>
            <a:srgbClr val="7D7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4733656" y="3931835"/>
            <a:ext cx="360000" cy="360000"/>
          </a:xfrm>
          <a:prstGeom prst="ellipse">
            <a:avLst/>
          </a:prstGeom>
          <a:solidFill>
            <a:srgbClr val="7D7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" name="Google Shape;175;p6"/>
          <p:cNvPicPr preferRelativeResize="0"/>
          <p:nvPr/>
        </p:nvPicPr>
        <p:blipFill rotWithShape="1">
          <a:blip r:embed="rId10">
            <a:alphaModFix/>
          </a:blip>
          <a:srcRect b="0" l="4838" r="44756" t="14219"/>
          <a:stretch/>
        </p:blipFill>
        <p:spPr>
          <a:xfrm>
            <a:off x="1543823" y="4060460"/>
            <a:ext cx="2104104" cy="1468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6"/>
          <p:cNvCxnSpPr>
            <a:endCxn id="175" idx="3"/>
          </p:cNvCxnSpPr>
          <p:nvPr/>
        </p:nvCxnSpPr>
        <p:spPr>
          <a:xfrm flipH="1">
            <a:off x="3647927" y="2664285"/>
            <a:ext cx="1327800" cy="2130300"/>
          </a:xfrm>
          <a:prstGeom prst="straightConnector1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7" name="Google Shape;177;p6"/>
          <p:cNvSpPr/>
          <p:nvPr/>
        </p:nvSpPr>
        <p:spPr>
          <a:xfrm>
            <a:off x="4025237" y="3339569"/>
            <a:ext cx="360000" cy="360000"/>
          </a:xfrm>
          <a:prstGeom prst="ellipse">
            <a:avLst/>
          </a:prstGeom>
          <a:solidFill>
            <a:srgbClr val="7D7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8070334" y="1576657"/>
            <a:ext cx="3901055" cy="16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음성 파일 Upload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Start Detection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음성 파일 S3 업로드 및 FastAPI에 정보 전달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추론 결과 반환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Report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 평가] Web Page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6" name="Google Shape;186;p7"/>
          <p:cNvCxnSpPr/>
          <p:nvPr/>
        </p:nvCxnSpPr>
        <p:spPr>
          <a:xfrm>
            <a:off x="798160" y="827543"/>
            <a:ext cx="0" cy="369557"/>
          </a:xfrm>
          <a:prstGeom prst="straightConnector1">
            <a:avLst/>
          </a:prstGeom>
          <a:noFill/>
          <a:ln cap="flat" cmpd="sng" w="57150">
            <a:solidFill>
              <a:srgbClr val="37B2A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7"/>
          <p:cNvSpPr txBox="1"/>
          <p:nvPr/>
        </p:nvSpPr>
        <p:spPr>
          <a:xfrm>
            <a:off x="798160" y="858084"/>
            <a:ext cx="10527060" cy="308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 - </a:t>
            </a:r>
            <a:r>
              <a:rPr b="0" i="0" lang="en-US" sz="18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http://voice-verity.com/home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0139" y="1326495"/>
            <a:ext cx="7048379" cy="498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 평가] Korean Deep Voice Dataset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48" y="1194997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5386" y="1194997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7624" y="1208639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43148" y="1208639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25386" y="1208639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07624" y="1208639"/>
            <a:ext cx="1440000" cy="144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2" name="Google Shape;202;p8"/>
          <p:cNvGraphicFramePr/>
          <p:nvPr/>
        </p:nvGraphicFramePr>
        <p:xfrm>
          <a:off x="603148" y="40476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{1DD25A6C-EF5D-4663-9490-7FA048C2B7D7}</a:tableStyleId>
              </a:tblPr>
              <a:tblGrid>
                <a:gridCol w="720000"/>
                <a:gridCol w="720000"/>
                <a:gridCol w="720000"/>
                <a:gridCol w="720000"/>
              </a:tblGrid>
              <a:tr h="57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57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210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120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124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92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03" name="Google Shape;203;p8"/>
          <p:cNvGraphicFramePr/>
          <p:nvPr/>
        </p:nvGraphicFramePr>
        <p:xfrm>
          <a:off x="603148" y="34712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{1DD25A6C-EF5D-4663-9490-7FA048C2B7D7}</a:tableStyleId>
              </a:tblPr>
              <a:tblGrid>
                <a:gridCol w="1440000"/>
                <a:gridCol w="1440000"/>
              </a:tblGrid>
              <a:tr h="56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REAL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FAKE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04" name="Google Shape;204;p8"/>
          <p:cNvGraphicFramePr/>
          <p:nvPr/>
        </p:nvGraphicFramePr>
        <p:xfrm>
          <a:off x="4585386" y="40054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{1DD25A6C-EF5D-4663-9490-7FA048C2B7D7}</a:tableStyleId>
              </a:tblPr>
              <a:tblGrid>
                <a:gridCol w="720000"/>
                <a:gridCol w="720000"/>
                <a:gridCol w="720000"/>
                <a:gridCol w="720000"/>
              </a:tblGrid>
              <a:tr h="57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57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570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420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458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286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05" name="Google Shape;205;p8"/>
          <p:cNvGraphicFramePr/>
          <p:nvPr/>
        </p:nvGraphicFramePr>
        <p:xfrm>
          <a:off x="4585386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{1DD25A6C-EF5D-4663-9490-7FA048C2B7D7}</a:tableStyleId>
              </a:tblPr>
              <a:tblGrid>
                <a:gridCol w="1440000"/>
                <a:gridCol w="1440000"/>
              </a:tblGrid>
              <a:tr h="56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REAL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FAKE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06" name="Google Shape;206;p8"/>
          <p:cNvGraphicFramePr/>
          <p:nvPr/>
        </p:nvGraphicFramePr>
        <p:xfrm>
          <a:off x="8567624" y="40054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{1DD25A6C-EF5D-4663-9490-7FA048C2B7D7}</a:tableStyleId>
              </a:tblPr>
              <a:tblGrid>
                <a:gridCol w="720000"/>
                <a:gridCol w="720000"/>
                <a:gridCol w="720000"/>
                <a:gridCol w="720000"/>
              </a:tblGrid>
              <a:tr h="57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57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150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150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141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127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07" name="Google Shape;207;p8"/>
          <p:cNvGraphicFramePr/>
          <p:nvPr/>
        </p:nvGraphicFramePr>
        <p:xfrm>
          <a:off x="8567624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{1DD25A6C-EF5D-4663-9490-7FA048C2B7D7}</a:tableStyleId>
              </a:tblPr>
              <a:tblGrid>
                <a:gridCol w="1440000"/>
                <a:gridCol w="1440000"/>
              </a:tblGrid>
              <a:tr h="56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REAL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FAKE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08" name="Google Shape;20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67624" y="5170476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1586" y="5171475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85386" y="5170476"/>
            <a:ext cx="812800" cy="8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2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32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[품질 평가] Vision Transformer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8" name="Google Shape;21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61" y="2090867"/>
            <a:ext cx="957006" cy="957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9"/>
          <p:cNvCxnSpPr>
            <a:stCxn id="218" idx="3"/>
          </p:cNvCxnSpPr>
          <p:nvPr/>
        </p:nvCxnSpPr>
        <p:spPr>
          <a:xfrm>
            <a:off x="1289367" y="2569370"/>
            <a:ext cx="1191900" cy="0"/>
          </a:xfrm>
          <a:prstGeom prst="straightConnector1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20" name="Google Shape;22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567" y="2964562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다채로움이(가) 표시된 사진&#10;&#10;자동 생성된 설명" id="221" name="Google Shape;221;p9"/>
          <p:cNvPicPr preferRelativeResize="0"/>
          <p:nvPr/>
        </p:nvPicPr>
        <p:blipFill rotWithShape="1">
          <a:blip r:embed="rId6">
            <a:alphaModFix/>
          </a:blip>
          <a:srcRect b="0" l="0" r="60091" t="0"/>
          <a:stretch/>
        </p:blipFill>
        <p:spPr>
          <a:xfrm>
            <a:off x="2582561" y="1889426"/>
            <a:ext cx="2199504" cy="1799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ion Transformers (ViTs)" id="222" name="Google Shape;22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5258" y="1549626"/>
            <a:ext cx="5033465" cy="2487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9"/>
          <p:cNvCxnSpPr>
            <a:stCxn id="221" idx="3"/>
            <a:endCxn id="222" idx="1"/>
          </p:cNvCxnSpPr>
          <p:nvPr/>
        </p:nvCxnSpPr>
        <p:spPr>
          <a:xfrm>
            <a:off x="4782065" y="2789423"/>
            <a:ext cx="1293300" cy="3900"/>
          </a:xfrm>
          <a:prstGeom prst="straightConnector1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4" name="Google Shape;224;p9"/>
          <p:cNvCxnSpPr>
            <a:stCxn id="222" idx="2"/>
          </p:cNvCxnSpPr>
          <p:nvPr/>
        </p:nvCxnSpPr>
        <p:spPr>
          <a:xfrm>
            <a:off x="8591991" y="4036854"/>
            <a:ext cx="5700" cy="643200"/>
          </a:xfrm>
          <a:prstGeom prst="straightConnector1">
            <a:avLst/>
          </a:prstGeom>
          <a:noFill/>
          <a:ln cap="flat" cmpd="sng" w="38100">
            <a:solidFill>
              <a:srgbClr val="5053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텍스트, 스크린샷, 도표, 일렉트릭 블루이(가) 표시된 사진&#10;&#10;자동 생성된 설명" id="225" name="Google Shape;22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76368" y="4589416"/>
            <a:ext cx="3211889" cy="1898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이(가) 표시된 사진&#10;&#10;자동 생성된 설명" id="226" name="Google Shape;226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37579" y="4680000"/>
            <a:ext cx="58293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2024-06-18T04:39:01Z</dcterms:created>
  <dc:creator>석지혜(AIVLE스쿨코칭팀)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0x0101002B6A3174F8162A4FA09A9C32A6C91FCA</vt:lpwstr>
  </property>
</Properties>
</file>